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3" r:id="rId1"/>
  </p:sldMasterIdLst>
  <p:notesMasterIdLst>
    <p:notesMasterId r:id="rId33"/>
  </p:notesMasterIdLst>
  <p:sldIdLst>
    <p:sldId id="418" r:id="rId2"/>
    <p:sldId id="444" r:id="rId3"/>
    <p:sldId id="425" r:id="rId4"/>
    <p:sldId id="443" r:id="rId5"/>
    <p:sldId id="426" r:id="rId6"/>
    <p:sldId id="441" r:id="rId7"/>
    <p:sldId id="442" r:id="rId8"/>
    <p:sldId id="449" r:id="rId9"/>
    <p:sldId id="448" r:id="rId10"/>
    <p:sldId id="428" r:id="rId11"/>
    <p:sldId id="445" r:id="rId12"/>
    <p:sldId id="429" r:id="rId13"/>
    <p:sldId id="430" r:id="rId14"/>
    <p:sldId id="433" r:id="rId15"/>
    <p:sldId id="435" r:id="rId16"/>
    <p:sldId id="434" r:id="rId17"/>
    <p:sldId id="387" r:id="rId18"/>
    <p:sldId id="427" r:id="rId19"/>
    <p:sldId id="388" r:id="rId20"/>
    <p:sldId id="438" r:id="rId21"/>
    <p:sldId id="440" r:id="rId22"/>
    <p:sldId id="389" r:id="rId23"/>
    <p:sldId id="400" r:id="rId24"/>
    <p:sldId id="439" r:id="rId25"/>
    <p:sldId id="402" r:id="rId26"/>
    <p:sldId id="447" r:id="rId27"/>
    <p:sldId id="412" r:id="rId28"/>
    <p:sldId id="413" r:id="rId29"/>
    <p:sldId id="414" r:id="rId30"/>
    <p:sldId id="415" r:id="rId31"/>
    <p:sldId id="416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86289" autoAdjust="0"/>
  </p:normalViewPr>
  <p:slideViewPr>
    <p:cSldViewPr>
      <p:cViewPr varScale="1">
        <p:scale>
          <a:sx n="100" d="100"/>
          <a:sy n="100" d="100"/>
        </p:scale>
        <p:origin x="18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8C8E6021-1362-491D-9FD8-2FE8447146D4}" type="datetimeFigureOut">
              <a:rPr lang="ru-RU" smtClean="0"/>
              <a:pPr/>
              <a:t>13.01.2025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EEE2AC0F-69BA-40B2-84D2-A7A43EA1CF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71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7B12462-D461-EE3B-C399-E4ECC75D5255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15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14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46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94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54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2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95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23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53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65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65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1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53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A7522-72BD-488B-8DFC-BE8D944F5E0E}" type="datetimeFigureOut">
              <a:rPr lang="ru-RU" smtClean="0"/>
              <a:pPr/>
              <a:t>13.01.2025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2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0956987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swallow7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berezkadol.wixsite.com/website&amp;cc_key=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.me/odarendeti73" TargetMode="External"/><Relationship Id="rId5" Type="http://schemas.openxmlformats.org/officeDocument/2006/relationships/hyperlink" Target="https://vk.com/odarendeti73" TargetMode="External"/><Relationship Id="rId4" Type="http://schemas.openxmlformats.org/officeDocument/2006/relationships/hyperlink" Target="http://odarendeti73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ima-9@mail.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73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smartcamp73" TargetMode="External"/><Relationship Id="rId5" Type="http://schemas.openxmlformats.org/officeDocument/2006/relationships/hyperlink" Target="http://lagermatrosova.ru/" TargetMode="External"/><Relationship Id="rId4" Type="http://schemas.openxmlformats.org/officeDocument/2006/relationships/hyperlink" Target="mailto:camp@ulsmart.r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amp@ulsmart.ru" TargetMode="External"/><Relationship Id="rId7" Type="http://schemas.openxmlformats.org/officeDocument/2006/relationships/image" Target="../media/image4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hyperlink" Target="https://vk.com/smartcamp73" TargetMode="External"/><Relationship Id="rId4" Type="http://schemas.openxmlformats.org/officeDocument/2006/relationships/hyperlink" Target="http://lagermatrosova.r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7.png"/><Relationship Id="rId4" Type="http://schemas.openxmlformats.org/officeDocument/2006/relationships/hyperlink" Target="https://vk.com/public20956987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unost_dd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http://unost73.ru/img-llinks/director1.jpg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right_school7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4;&#1077;&#1090;&#1083;&#1103;&#1095;&#1086;&#1082;-&#1091;&#1083;&#1100;&#1103;&#1085;&#1086;&#1074;&#1089;&#1082;.&#1088;&#1092;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 clean white background with rainbow-colored squares scattered in a grid pattern, creating a modern and vibrant geometric design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5535" y="1628800"/>
            <a:ext cx="8352928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                                                                                        </a:t>
            </a: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ОТДЫХА ДЕТЕЙ                                             И ИХ ОЗДОРОВЛЕНИЯ,                                                       РАСПОЛОЖЕННЫХ НА ТЕРРИТОРИИ УЛЬЯНОВСКОЙ ОБЛАСТИ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endParaRPr lang="ru-RU" sz="3200" b="1" dirty="0">
              <a:solidFill>
                <a:srgbClr val="000099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2025 год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3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260649"/>
            <a:ext cx="5112568" cy="63711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412168"/>
              </p:ext>
            </p:extLst>
          </p:nvPr>
        </p:nvGraphicFramePr>
        <p:xfrm>
          <a:off x="3959932" y="337288"/>
          <a:ext cx="4752528" cy="6217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3324013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15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находящихся                            в трудной жизненной ситуации,                 детей семей участников СВО,                    детей из многодетных семей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«Лето героев»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15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35 845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«Слава героям – Первые помнят»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15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35 845,00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«Наследники Победы»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15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находящихся                            в трудной жизненной ситуации,                 детей семей участников СВО,                    детей из многодетных семей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«Волшебное лето Памяти и Славы»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52331"/>
              </p:ext>
            </p:extLst>
          </p:nvPr>
        </p:nvGraphicFramePr>
        <p:xfrm>
          <a:off x="231271" y="260648"/>
          <a:ext cx="3404625" cy="4599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4625">
                  <a:extLst>
                    <a:ext uri="{9D8B030D-6E8A-4147-A177-3AD203B41FA5}">
                      <a16:colId xmlns:a16="http://schemas.microsoft.com/office/drawing/2014/main" val="4080662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62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 Оздоровительный детский лагерь «Жемчужина»                               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13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433825, Ульяновская область, Николаевский район, п. Белое озеро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8(84247)2-34-43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66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zhemchuzhina2021@yandex.ru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olga.gobuzova@mail.ru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https://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je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.3dn.ru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869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Новицкий  Александр Викторович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8-999-769-19-33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238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111640"/>
                  </a:ext>
                </a:extLst>
              </a:tr>
            </a:tbl>
          </a:graphicData>
        </a:graphic>
      </p:graphicFrame>
      <p:pic>
        <p:nvPicPr>
          <p:cNvPr id="13" name="Рисунок 12" descr="https://i.incamp.ru/u/1/160/zhemchuzhina-2349-59-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872" y="260648"/>
            <a:ext cx="2161672" cy="96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37112"/>
            <a:ext cx="1656024" cy="2170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3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88640"/>
            <a:ext cx="5112568" cy="64169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772841"/>
              </p:ext>
            </p:extLst>
          </p:nvPr>
        </p:nvGraphicFramePr>
        <p:xfrm>
          <a:off x="3959932" y="379601"/>
          <a:ext cx="4752528" cy="6035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515942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35 500,00 коп.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«Юные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патриоты»   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35 500,00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«Юные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патриоты»   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22.07.2025 – 11.08.2025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35 500,00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«Юные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патриоты»   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algn="ctr"/>
                      <a:endParaRPr lang="ru-RU" sz="1200" b="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14.08.2025 – 23.08.2025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16 904,76 коп.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8 900,64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«От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спорта к патриотизму»   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смена,                                              для воспитанников спортивных школ </a:t>
                      </a:r>
                    </a:p>
                    <a:p>
                      <a:pPr algn="ctr"/>
                      <a:endParaRPr lang="ru-RU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07510"/>
              </p:ext>
            </p:extLst>
          </p:nvPr>
        </p:nvGraphicFramePr>
        <p:xfrm>
          <a:off x="223730" y="188640"/>
          <a:ext cx="3505269" cy="4828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69">
                  <a:extLst>
                    <a:ext uri="{9D8B030D-6E8A-4147-A177-3AD203B41FA5}">
                      <a16:colId xmlns:a16="http://schemas.microsoft.com/office/drawing/2014/main" val="3713222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980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Новоспасский                                                          детский оздоровительный лагерь «Родник»                                                              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61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433425, Ульяновская область,  Николаевский  район, пос. Белое озеро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8(8424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)2-34-40, 4-82-29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32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rodnik73</a:t>
                      </a:r>
                      <a:r>
                        <a:rPr lang="ru-RU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13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@imail.ru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rodnik73.my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club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29687906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780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Плясунов Иван Николаевич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8-927-817-47-67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60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741348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3766" y="306185"/>
            <a:ext cx="1266331" cy="1224136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Рисунок 1" descr="P30605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9847" y="4581128"/>
            <a:ext cx="1694167" cy="2024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510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61437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474722"/>
              </p:ext>
            </p:extLst>
          </p:nvPr>
        </p:nvGraphicFramePr>
        <p:xfrm>
          <a:off x="3959932" y="413927"/>
          <a:ext cx="4752528" cy="5852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3078571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37 364,04 коп.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 тропинкам наших предков»</a:t>
                      </a:r>
                    </a:p>
                    <a:p>
                      <a:pPr algn="ctr"/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algn="ctr"/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37 364,04 коп.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«Великие таланты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Поволжья или страна возможностей»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(культурно – историческая направленность)</a:t>
                      </a:r>
                    </a:p>
                    <a:p>
                      <a:pPr algn="ctr"/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37 364,04 коп.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«Красота и здоровье»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(здоровый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 жизни: спорт, творчество, культура)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37 364,04 коп.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«Будущее за нами»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253323"/>
              </p:ext>
            </p:extLst>
          </p:nvPr>
        </p:nvGraphicFramePr>
        <p:xfrm>
          <a:off x="240196" y="308619"/>
          <a:ext cx="3395700" cy="4828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5700">
                  <a:extLst>
                    <a:ext uri="{9D8B030D-6E8A-4147-A177-3AD203B41FA5}">
                      <a16:colId xmlns:a16="http://schemas.microsoft.com/office/drawing/2014/main" val="3390670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53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ДО Детский                          оздоровительно-образовательный лагерь «Звездочка»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Мелекесского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189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433526, Ульяновская область,                     с. Бригадировка, Курортное шоссе, д. 4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)2-28-17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7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lager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.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zvezdochka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@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yandex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.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https://zvezdochka73.ucoz.net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//club19459973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73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Тукшинкин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Олег Николаевич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8-927-818-54-04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74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316993"/>
                  </a:ext>
                </a:extLst>
              </a:tr>
            </a:tbl>
          </a:graphicData>
        </a:graphic>
      </p:graphicFrame>
      <p:pic>
        <p:nvPicPr>
          <p:cNvPr id="9" name="Рисунок 8" descr="Детский оздоровительный лагерь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9" y="308619"/>
            <a:ext cx="1368152" cy="1368152"/>
          </a:xfrm>
          <a:prstGeom prst="flowChartConnector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C:\Users\Мамонова ЛА\Downloads\IMG_21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9" y="4819911"/>
            <a:ext cx="1547463" cy="1849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19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3"/>
            <a:ext cx="5112568" cy="61017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225781"/>
              </p:ext>
            </p:extLst>
          </p:nvPr>
        </p:nvGraphicFramePr>
        <p:xfrm>
          <a:off x="3959932" y="413927"/>
          <a:ext cx="4752528" cy="5852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304022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первых»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первых»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«Орлята вместе к новым горизонтам»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 первых»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755274"/>
              </p:ext>
            </p:extLst>
          </p:nvPr>
        </p:nvGraphicFramePr>
        <p:xfrm>
          <a:off x="169096" y="309634"/>
          <a:ext cx="3538808" cy="448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8808">
                  <a:extLst>
                    <a:ext uri="{9D8B030D-6E8A-4147-A177-3AD203B41FA5}">
                      <a16:colId xmlns:a16="http://schemas.microsoft.com/office/drawing/2014/main" val="22337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18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им. Деева                МАУ ДО города Ульяновска ДООЦ им. Деева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63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432057, Ульяновская область,                  г. Ульяновск, Оренбургская ул.,  д. 41 б</a:t>
                      </a:r>
                    </a:p>
                    <a:p>
                      <a:pPr lvl="0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8(8422)52-16-73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50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lagerdeeva@mail.ru</a:t>
                      </a:r>
                    </a:p>
                    <a:p>
                      <a:pPr lvl="0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//lagerdeeva.ru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530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Абаимов Сергей Валентинович</a:t>
                      </a:r>
                    </a:p>
                    <a:p>
                      <a:pPr lvl="0"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8-906-144-82-12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418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463048"/>
                  </a:ext>
                </a:extLst>
              </a:tr>
            </a:tbl>
          </a:graphicData>
        </a:graphic>
      </p:graphicFrame>
      <p:pic>
        <p:nvPicPr>
          <p:cNvPr id="13" name="Рисунок 1" descr="C:\Users\111\Downloads\лог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604" y="380458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Picture 2" descr="image"/>
          <p:cNvPicPr>
            <a:picLocks noChangeAspect="1" noChangeArrowheads="1"/>
          </p:cNvPicPr>
          <p:nvPr/>
        </p:nvPicPr>
        <p:blipFill>
          <a:blip r:embed="rId4"/>
          <a:srcRect r="44032" b="-2380"/>
          <a:stretch>
            <a:fillRect/>
          </a:stretch>
        </p:blipFill>
        <p:spPr bwMode="auto">
          <a:xfrm>
            <a:off x="1064014" y="4365104"/>
            <a:ext cx="1815798" cy="2330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3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44875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b="1"/>
              <a:t>4 смена</a:t>
            </a:r>
            <a:endParaRPr lang="ru-RU"/>
          </a:p>
          <a:p>
            <a:r>
              <a:rPr lang="ru-RU" b="1"/>
              <a:t>Возраст детей:</a:t>
            </a:r>
            <a:endParaRPr lang="ru-RU"/>
          </a:p>
          <a:p>
            <a:pPr fontAlgn="t"/>
            <a:r>
              <a:rPr lang="ru-RU" b="1"/>
              <a:t>Цена путевки:</a:t>
            </a:r>
            <a:endParaRPr lang="ru-RU"/>
          </a:p>
          <a:p>
            <a:pPr fontAlgn="t"/>
            <a:r>
              <a:rPr lang="ru-RU" b="1"/>
              <a:t>Сумма возмещения:</a:t>
            </a:r>
            <a:endParaRPr lang="ru-RU"/>
          </a:p>
          <a:p>
            <a:r>
              <a:rPr lang="ru-RU" b="1"/>
              <a:t>Программа:</a:t>
            </a:r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191498"/>
              </p:ext>
            </p:extLst>
          </p:nvPr>
        </p:nvGraphicFramePr>
        <p:xfrm>
          <a:off x="3959932" y="413927"/>
          <a:ext cx="4752528" cy="4206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val="3715292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первых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950,00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«Остров первых»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«Остров первых»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196368"/>
              </p:ext>
            </p:extLst>
          </p:nvPr>
        </p:nvGraphicFramePr>
        <p:xfrm>
          <a:off x="207589" y="273732"/>
          <a:ext cx="3482313" cy="475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2313">
                  <a:extLst>
                    <a:ext uri="{9D8B030D-6E8A-4147-A177-3AD203B41FA5}">
                      <a16:colId xmlns:a16="http://schemas.microsoft.com/office/drawing/2014/main" val="1391427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4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«Орлёнок» МАУ ДО города Ульяновска ДООЦ им. Деева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79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433409, Ульяновская область, Чердаклинский район, тер.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Чердаклинского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лесничества, квартал 8,13                                              Адрес офиса: 432057, Ульяновская область,                           г. Ульяновск, Оренбургская ул.,  д. 41 б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8(8422)52-16-73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itchFamily="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51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lagerdeeva@mail.ru</a:t>
                      </a:r>
                    </a:p>
                    <a:p>
                      <a:pPr lvl="0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//lagerdeeva.ru</a:t>
                      </a:r>
                    </a:p>
                    <a:p>
                      <a:pPr lvl="0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https://vk.com/public209569872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265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ЛАГЕРЯ</a:t>
                      </a:r>
                    </a:p>
                    <a:p>
                      <a:pPr lvl="0"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Абаимов Сергей Валентинович</a:t>
                      </a:r>
                    </a:p>
                    <a:p>
                      <a:pPr lvl="0"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8-906-144-82-12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846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11516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89" y="319191"/>
            <a:ext cx="1224135" cy="7253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2" descr="image"/>
          <p:cNvPicPr>
            <a:picLocks noChangeAspect="1" noChangeArrowheads="1"/>
          </p:cNvPicPr>
          <p:nvPr/>
        </p:nvPicPr>
        <p:blipFill>
          <a:blip r:embed="rId5"/>
          <a:srcRect r="44032" b="-2380"/>
          <a:stretch>
            <a:fillRect/>
          </a:stretch>
        </p:blipFill>
        <p:spPr bwMode="auto">
          <a:xfrm>
            <a:off x="1043608" y="4556097"/>
            <a:ext cx="1697414" cy="2178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53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46315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b="1" dirty="0"/>
              <a:t>3 смена</a:t>
            </a:r>
            <a:endParaRPr lang="ru-RU" dirty="0"/>
          </a:p>
          <a:p>
            <a:r>
              <a:rPr lang="ru-RU" b="1" dirty="0"/>
              <a:t>Возраст детей:</a:t>
            </a:r>
            <a:endParaRPr lang="ru-RU" dirty="0"/>
          </a:p>
          <a:p>
            <a:pPr fontAlgn="t"/>
            <a:r>
              <a:rPr lang="ru-RU" b="1" dirty="0"/>
              <a:t>Цена путевки:</a:t>
            </a:r>
            <a:endParaRPr lang="ru-RU" dirty="0"/>
          </a:p>
          <a:p>
            <a:pPr fontAlgn="t"/>
            <a:r>
              <a:rPr lang="ru-RU" b="1" dirty="0"/>
              <a:t>Сумма возмещения:</a:t>
            </a:r>
            <a:endParaRPr lang="ru-RU" dirty="0"/>
          </a:p>
          <a:p>
            <a:r>
              <a:rPr lang="ru-RU" b="1" dirty="0"/>
              <a:t>Программа:</a:t>
            </a:r>
            <a:endParaRPr lang="ru-RU" dirty="0"/>
          </a:p>
          <a:p>
            <a:pPr fontAlgn="t"/>
            <a:r>
              <a:rPr lang="ru-RU" b="1" dirty="0"/>
              <a:t>4 смена</a:t>
            </a:r>
            <a:endParaRPr lang="ru-RU" dirty="0"/>
          </a:p>
          <a:p>
            <a:r>
              <a:rPr lang="ru-RU" b="1" dirty="0"/>
              <a:t>Возраст детей:</a:t>
            </a:r>
            <a:endParaRPr lang="ru-RU" dirty="0"/>
          </a:p>
          <a:p>
            <a:pPr fontAlgn="t"/>
            <a:r>
              <a:rPr lang="ru-RU" dirty="0"/>
              <a:t>Цена путевки:</a:t>
            </a:r>
          </a:p>
          <a:p>
            <a:pPr fontAlgn="t"/>
            <a:r>
              <a:rPr lang="ru-RU" dirty="0"/>
              <a:t>Сумма возмещения:</a:t>
            </a:r>
          </a:p>
          <a:p>
            <a:r>
              <a:rPr lang="ru-RU" b="1" dirty="0"/>
              <a:t>Программа: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130774"/>
              </p:ext>
            </p:extLst>
          </p:nvPr>
        </p:nvGraphicFramePr>
        <p:xfrm>
          <a:off x="3959932" y="413927"/>
          <a:ext cx="4752528" cy="4389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1698181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10.06.2025 – 30.06.2025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«Билет в будущее: дерзай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открывай»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04.07.2025 – 24.07.2025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«Билет в будущее: дерзай и открывай»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28.07.2025 – 17.08.2025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«Билет в будущее: дерзай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открывай»                               «Орлята России»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56399"/>
              </p:ext>
            </p:extLst>
          </p:nvPr>
        </p:nvGraphicFramePr>
        <p:xfrm>
          <a:off x="178397" y="309252"/>
          <a:ext cx="3494011" cy="485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4011">
                  <a:extLst>
                    <a:ext uri="{9D8B030D-6E8A-4147-A177-3AD203B41FA5}">
                      <a16:colId xmlns:a16="http://schemas.microsoft.com/office/drawing/2014/main" val="607582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22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ДО города Ульяновска                                         «Детский оздоровительно – образовательный центр «Огонёк»                                                                             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36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433337, Ульяновская область, Ульяновский район, пос. Ломы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432024, Ульяновская область,                    г. Ульяновск,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Полбина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ул., д. 21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8(8422)27-05-40, 58-87-68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38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lager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-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ogonek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@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.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lagerogonek.ru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doocogonek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05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Давыдов Владимир Владимирович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8-904-192-24-80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71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193260"/>
                  </a:ext>
                </a:extLst>
              </a:tr>
            </a:tbl>
          </a:graphicData>
        </a:graphic>
      </p:graphicFrame>
      <p:pic>
        <p:nvPicPr>
          <p:cNvPr id="9" name="Рисунок 8" descr="http://lagerogonek.ru/images/dir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3136"/>
            <a:ext cx="1689145" cy="1934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34" y="309252"/>
            <a:ext cx="1224136" cy="122413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86657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52636"/>
            <a:ext cx="5112568" cy="63007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529252"/>
              </p:ext>
            </p:extLst>
          </p:nvPr>
        </p:nvGraphicFramePr>
        <p:xfrm>
          <a:off x="3959852" y="324036"/>
          <a:ext cx="4752528" cy="59436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1716374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18 дней</a:t>
                      </a:r>
                    </a:p>
                    <a:p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18.06.2025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27 500,00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16 021,15 коп.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воспитанников                       спортивных школ)</a:t>
                      </a:r>
                      <a:endParaRPr lang="ru-RU" sz="11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«Начни свой путь к Победе!»                                             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21.06 – 04.07.2025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21 400,00 коп.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воспитанников                       спортивных школ)</a:t>
                      </a:r>
                      <a:endParaRPr lang="ru-RU" sz="11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«Начни свой путь к Победе!»                                             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07.07.2025 – 20.07.2025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21 400,00 коп.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воспитанников                       спортивных школ)</a:t>
                      </a:r>
                      <a:endParaRPr lang="ru-RU" sz="11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«Начни свой путь к Победе!»                                             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18 дней</a:t>
                      </a:r>
                    </a:p>
                    <a:p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23.07.2025 – 09.08.2025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27 500,00 коп.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16 021,15 коп.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воспитанников                       спортивных школ)</a:t>
                      </a:r>
                      <a:endParaRPr lang="ru-RU" sz="11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«Начни свой путь к Победе!»                                             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18 дней</a:t>
                      </a:r>
                    </a:p>
                    <a:p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12.08.2025 – 29.08.2025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27 500,00 коп.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16 021,15 коп.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воспитанников                       спортивных школ)</a:t>
                      </a:r>
                      <a:endParaRPr lang="ru-RU" sz="11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688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«Начни свой путь к Победе!»                                             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3788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249825"/>
              </p:ext>
            </p:extLst>
          </p:nvPr>
        </p:nvGraphicFramePr>
        <p:xfrm>
          <a:off x="225070" y="161156"/>
          <a:ext cx="3492388" cy="5148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388">
                  <a:extLst>
                    <a:ext uri="{9D8B030D-6E8A-4147-A177-3AD203B41FA5}">
                      <a16:colId xmlns:a16="http://schemas.microsoft.com/office/drawing/2014/main" val="1360689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957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 – оздоровительный лагерь «Ласточка» МБУ «Спортивная школа «Фаворит»                                                                           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2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433450, Ульяновская область,                     п.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Садовка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Старомайнский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8(8422)30-79-72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432072, г. Ульяновск,                       бульвар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Новосондецкий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 а                                 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8(8422)30-79-72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603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ul-sport@yandex.ru 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</a:t>
                      </a:r>
                      <a:r>
                        <a:rPr lang="en-US" sz="12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//favorit-73.ru/https://favorit-73.ru/camp-swallow/home/</a:t>
                      </a:r>
                      <a:endParaRPr lang="ru-RU" sz="120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https://vk.com/clubswallow73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807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Скрипкин Евгений Викторович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8-951-095-39-49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60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666644"/>
                  </a:ext>
                </a:extLst>
              </a:tr>
            </a:tbl>
          </a:graphicData>
        </a:graphic>
      </p:graphicFrame>
      <p:pic>
        <p:nvPicPr>
          <p:cNvPr id="9" name="Picture 6" descr="XgUp0vaJF8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8820" y="4822856"/>
            <a:ext cx="1440000" cy="1809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4" descr="https://leto73.ru/wordpress1/wp-content/uploads/2019/12/image012-150x1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20" y="293812"/>
            <a:ext cx="1384888" cy="936104"/>
          </a:xfrm>
          <a:prstGeom prst="flowChartConnector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57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88640"/>
            <a:ext cx="5112568" cy="63990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624503"/>
              </p:ext>
            </p:extLst>
          </p:nvPr>
        </p:nvGraphicFramePr>
        <p:xfrm>
          <a:off x="3959932" y="324036"/>
          <a:ext cx="4752528" cy="6035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3835626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 21.06.2025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39 191,34 коп.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 открытий»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</a:t>
                      </a:r>
                    </a:p>
                    <a:p>
                      <a:pPr algn="ctr"/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39 191,34 коп.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 открытий»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39 191,34 коп.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 открытий»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находящихся                            в трудной жизненной ситуации,                 детей семей участников СВО,                    детей из многодетных семей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 открытий»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968979"/>
              </p:ext>
            </p:extLst>
          </p:nvPr>
        </p:nvGraphicFramePr>
        <p:xfrm>
          <a:off x="221534" y="294624"/>
          <a:ext cx="3414362" cy="52964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4362">
                  <a:extLst>
                    <a:ext uri="{9D8B030D-6E8A-4147-A177-3AD203B41FA5}">
                      <a16:colId xmlns:a16="http://schemas.microsoft.com/office/drawing/2014/main" val="3637432296"/>
                    </a:ext>
                  </a:extLst>
                </a:gridCol>
              </a:tblGrid>
              <a:tr h="1046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805089"/>
                  </a:ext>
                </a:extLst>
              </a:tr>
              <a:tr h="50358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«Берёзка»  ООО «Мираж»                             </a:t>
                      </a:r>
                      <a:endParaRPr lang="ru-RU" alt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862336"/>
                  </a:ext>
                </a:extLst>
              </a:tr>
              <a:tr h="1046618">
                <a:tc>
                  <a:txBody>
                    <a:bodyPr/>
                    <a:lstStyle/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433374, Ульяновская область, Тереньгульский район, с. Ясашная Ташла,    Лесная ул., д. 30</a:t>
                      </a: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432063, Ульяновская область,                        г. Ульяновск, Кузнецова ул. , д. 6                                      </a:t>
                      </a: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+7(8422)92-88-89</a:t>
                      </a:r>
                      <a:endParaRPr lang="ru-RU" alt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992016"/>
                  </a:ext>
                </a:extLst>
              </a:tr>
              <a:tr h="811756">
                <a:tc>
                  <a:txBody>
                    <a:bodyPr/>
                    <a:lstStyle/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alt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admin@artekovo.ru</a:t>
                      </a: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en-US" sz="12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berezkadol.wixsite.com/website</a:t>
                      </a:r>
                      <a:endParaRPr lang="ru-RU" altLang="ru-RU" sz="120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vk.com: //berezzka73  </a:t>
                      </a: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Instagram: //com:@beriozkadol</a:t>
                      </a:r>
                      <a:endParaRPr lang="ru-RU" alt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65104"/>
                  </a:ext>
                </a:extLst>
              </a:tr>
              <a:tr h="628486">
                <a:tc>
                  <a:txBody>
                    <a:bodyPr/>
                    <a:lstStyle/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Кравец Алина Сергеевна</a:t>
                      </a:r>
                    </a:p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8-908-476-91-02</a:t>
                      </a:r>
                      <a:endParaRPr lang="ru-RU" alt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500717"/>
                  </a:ext>
                </a:extLst>
              </a:tr>
              <a:tr h="1046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568284"/>
                  </a:ext>
                </a:extLst>
              </a:tr>
            </a:tbl>
          </a:graphicData>
        </a:graphic>
      </p:graphicFrame>
      <p:pic>
        <p:nvPicPr>
          <p:cNvPr id="13" name="Picture 36" descr="аватарка берёз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663" y="291378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C:\Users\бух\Desktop\ZnrdNBQTZT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94477"/>
            <a:ext cx="1512032" cy="1993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3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70789"/>
            <a:ext cx="5112568" cy="64045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393248"/>
              </p:ext>
            </p:extLst>
          </p:nvPr>
        </p:nvGraphicFramePr>
        <p:xfrm>
          <a:off x="3959932" y="309634"/>
          <a:ext cx="4752528" cy="604176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val="3844884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30.05.2025 – 19.06.2025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                                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45 191,34 коп. - стандарт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48 691 34 коп. -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комфорт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28104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АРТЕ-ЛЕТО. «МЕДИА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22.06.2025 – 05.07.2025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                          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33 960,90 коп. - стандарт                                          38 960,90 коп. -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комфорт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2725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АРТЕ-ЛЕТО. «ТВОРЧЕСТВО»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</a:t>
                      </a:r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08.09.2025 – 21.07.2025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                          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33 960,90 коп. - стандарт                                          38 960,90 коп. -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комфорт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263985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АРТЕ-ЛЕТО. «ПРОФИ»         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(мир профессий)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                            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33 960,90 коп. - стандарт                                          38 960,90 коп. -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комфорт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АРТЕ-ЛЕТО. «КОМАНДА»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командообразование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45 191,34 коп.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688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АРТЕ-ЛЕТО. «СПОРТ»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3788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11347"/>
              </p:ext>
            </p:extLst>
          </p:nvPr>
        </p:nvGraphicFramePr>
        <p:xfrm>
          <a:off x="228022" y="177077"/>
          <a:ext cx="3407874" cy="4807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7874">
                  <a:extLst>
                    <a:ext uri="{9D8B030D-6E8A-4147-A177-3AD203B41FA5}">
                      <a16:colId xmlns:a16="http://schemas.microsoft.com/office/drawing/2014/main" val="2231355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25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оздоровительный лагерь «Туристическая деревня «Артеково»                         ООО «Мираж»   </a:t>
                      </a:r>
                      <a:endParaRPr lang="ru-RU" altLang="ru-RU" sz="12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5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433400, Ульяновская область, Чердаклинский район, Ульяновский мехлесхоз, Чердаклинское лесничество, 9 квартал</a:t>
                      </a:r>
                    </a:p>
                    <a:p>
                      <a:pPr lvl="0" algn="l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432063,  Ульяновская область,                г. Ульяновск, Кузнецова ул., д. 6                                         </a:t>
                      </a: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+7(8422)92-88-89</a:t>
                      </a:r>
                      <a:endParaRPr lang="ru-RU" alt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277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alt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admin@artekovo.ru</a:t>
                      </a: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</a:t>
                      </a:r>
                      <a:r>
                        <a:rPr lang="en-US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//artekovo.ru</a:t>
                      </a: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vk.com: //artekovo </a:t>
                      </a: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Instagram: //com:@artekovo_td</a:t>
                      </a:r>
                      <a:endParaRPr lang="ru-RU" alt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77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Максимова Евгения Алексеевна</a:t>
                      </a:r>
                    </a:p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8-927-270-59-88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974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300869"/>
                  </a:ext>
                </a:extLst>
              </a:tr>
            </a:tbl>
          </a:graphicData>
        </a:graphic>
      </p:graphicFrame>
      <p:pic>
        <p:nvPicPr>
          <p:cNvPr id="9" name="Picture 35" descr="Логотип Артек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718" y="260648"/>
            <a:ext cx="2844482" cy="7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9951" y="4544422"/>
            <a:ext cx="1584016" cy="2030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963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635895" y="188640"/>
            <a:ext cx="5256585" cy="643320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ru-RU"/>
              <a:t>Программа: «Сохраняя традиции, опережаем время»</a:t>
            </a:r>
            <a:endParaRPr lang="ru-RU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453656"/>
              </p:ext>
            </p:extLst>
          </p:nvPr>
        </p:nvGraphicFramePr>
        <p:xfrm>
          <a:off x="138334" y="116632"/>
          <a:ext cx="3497561" cy="52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7561">
                  <a:extLst>
                    <a:ext uri="{9D8B030D-6E8A-4147-A177-3AD203B41FA5}">
                      <a16:colId xmlns:a16="http://schemas.microsoft.com/office/drawing/2014/main" val="1956371823"/>
                    </a:ext>
                  </a:extLst>
                </a:gridCol>
              </a:tblGrid>
              <a:tr h="10441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73063"/>
                  </a:ext>
                </a:extLst>
              </a:tr>
              <a:tr h="49107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«Детский оздоровительный лагерь «Волжанка»                                                    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081386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433340, Ульяновская область, Ульяновский р-н, с. Ундоры, Малые Ундоры ул.,               д. 23/1 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8(8422)55-37-25, 55-36-61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Ульяновская область, г. Ульяновск, Федерации ул.,  д. 8/5 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8(8422)55-37-25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875607"/>
                  </a:ext>
                </a:extLst>
              </a:tr>
              <a:tr h="644624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commerce@dol - volzhanka.ru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 - volzhanka.ru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//dol_volzhаnkа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32669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Зелимов Рафик Равильевич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8-927-807-42-12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52262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88048"/>
                  </a:ext>
                </a:extLst>
              </a:tr>
            </a:tbl>
          </a:graphicData>
        </a:graphic>
      </p:graphicFrame>
      <p:pic>
        <p:nvPicPr>
          <p:cNvPr id="9" name="Picture 39" descr="i?id=64b1be35d4382a5128b7dfef363c07e8-sr&amp;n=13&amp;exp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790" y="298883"/>
            <a:ext cx="2780027" cy="76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" b="22898"/>
          <a:stretch/>
        </p:blipFill>
        <p:spPr>
          <a:xfrm>
            <a:off x="1023019" y="4506132"/>
            <a:ext cx="1728192" cy="211570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95074"/>
              </p:ext>
            </p:extLst>
          </p:nvPr>
        </p:nvGraphicFramePr>
        <p:xfrm>
          <a:off x="3774085" y="355230"/>
          <a:ext cx="4980204" cy="61475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50043">
                  <a:extLst>
                    <a:ext uri="{9D8B030D-6E8A-4147-A177-3AD203B41FA5}">
                      <a16:colId xmlns:a16="http://schemas.microsoft.com/office/drawing/2014/main" val="232218971"/>
                    </a:ext>
                  </a:extLst>
                </a:gridCol>
                <a:gridCol w="3030161">
                  <a:extLst>
                    <a:ext uri="{9D8B030D-6E8A-4147-A177-3AD203B41FA5}">
                      <a16:colId xmlns:a16="http://schemas.microsoft.com/office/drawing/2014/main" val="4210073691"/>
                    </a:ext>
                  </a:extLst>
                </a:gridCol>
              </a:tblGrid>
              <a:tr h="172860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16 лет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«Сохраняя традиции, опережаем время»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(творчество, спорт, техника)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50 891,34 коп.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летний корпус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53 991,34 коп.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комфорт</a:t>
                      </a:r>
                    </a:p>
                    <a:p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смена.                                   Программа: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 гребне волны»                   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краеведческая направленность)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61 691,34 коп.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61834"/>
                  </a:ext>
                </a:extLst>
              </a:tr>
              <a:tr h="140076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16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«Сохраняя традиции, опережаем время»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891,34 коп.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летний корпус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991,34 коп. – комфорт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 гребне волны»                                    61 691,34 коп.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362199"/>
                  </a:ext>
                </a:extLst>
              </a:tr>
              <a:tr h="140076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16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«Сохраняя традиции, опережаем время»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891,34 коп.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летний корпус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991,34 коп. – комфорт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 гребне волны»                                      61 691,34 коп.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468705"/>
                  </a:ext>
                </a:extLst>
              </a:tr>
              <a:tr h="151458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16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«Сохраняя традиции, опережаем время»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50 891,34 коп.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летний корпус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53 991,34 коп.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комфорт</a:t>
                      </a:r>
                    </a:p>
                    <a:p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 гребне волны»                                      61 691,34 коп.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737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3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3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 bwMode="auto">
          <a:xfrm>
            <a:off x="3779912" y="309634"/>
            <a:ext cx="5112568" cy="61437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367102"/>
              </p:ext>
            </p:extLst>
          </p:nvPr>
        </p:nvGraphicFramePr>
        <p:xfrm>
          <a:off x="3959932" y="413927"/>
          <a:ext cx="4830075" cy="60628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1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14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дней</a:t>
                      </a:r>
                    </a:p>
                    <a:p>
                      <a:pPr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30.05 – 12.06.2025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25 523,68 коп.</a:t>
                      </a:r>
                      <a:endParaRPr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возмещения: 12 460,90 коп.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725">
                <a:tc gridSpan="2">
                  <a:txBody>
                    <a:bodyPr/>
                    <a:lstStyle/>
                    <a:p>
                      <a:pPr marL="0" marR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ASTRA-MATH-PHY-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Я!»                                                      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смена: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астрономия, математика, физика                                          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14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дней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15.06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28.06.2025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по государственному 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заданию (конкурсный отбор)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142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«Научные практикумы»                                                    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смена: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инженерный дизайн,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робототехника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химия, экология</a:t>
                      </a:r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63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день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21.07.2025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285,52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коп.</a:t>
                      </a:r>
                      <a:endParaRPr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возмещения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18 691,34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коп.</a:t>
                      </a:r>
                    </a:p>
                    <a:p>
                      <a:pPr>
                        <a:defRPr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725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«Летняя компьютерная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</a:t>
                      </a:r>
                      <a:r>
                        <a:rPr lang="ru-RU" sz="1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«Код Успеха»</a:t>
                      </a:r>
                      <a:endParaRPr lang="ru-RU" sz="12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смена: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математики и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программирование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14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14 дней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24.07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06.08.2025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i="0" u="none" strike="noStrike" cap="none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i="0" u="none" strike="noStrike" cap="none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200" b="0" i="0" u="none" strike="noStrike" cap="none" spc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523,68 </a:t>
                      </a:r>
                      <a:r>
                        <a:rPr lang="ru-RU" sz="1200" b="0" i="0" u="none" strike="noStrike" cap="none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коп.</a:t>
                      </a:r>
                      <a:endParaRPr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 b="0" i="0" u="none" strike="noStrike" cap="none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возмещения: 12 </a:t>
                      </a:r>
                      <a:r>
                        <a:rPr lang="ru-RU" sz="1200" b="0" i="0" u="none" strike="noStrike" cap="none" spc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460,90 </a:t>
                      </a:r>
                      <a:r>
                        <a:rPr lang="ru-RU" sz="1200" b="0" i="0" u="none" strike="noStrike" cap="none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коп</a:t>
                      </a:r>
                      <a:r>
                        <a:rPr lang="ru-RU" sz="1200" b="0" i="0" u="none" strike="noStrike" cap="none" spc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02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«Летняя компьютерная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</a:t>
                      </a:r>
                      <a:r>
                        <a:rPr lang="ru-RU" sz="1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«Код Успеха»</a:t>
                      </a:r>
                      <a:endParaRPr lang="ru-RU" sz="12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1" u="none" strike="noStrike" cap="none" spc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Профильная смена: </a:t>
                      </a:r>
                      <a:r>
                        <a:rPr lang="ru-RU" sz="1200" b="0" i="1" u="none" strike="noStrike" cap="none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математики и </a:t>
                      </a:r>
                      <a:r>
                        <a:rPr lang="ru-RU" sz="1200" b="0" i="1" u="none" strike="noStrike" cap="none" spc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программирования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614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дней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22.08.2025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по государственному 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заданию (конкурсный отбор)</a:t>
                      </a:r>
                      <a:endParaRPr lang="ru-RU" sz="12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6142">
                <a:tc gridSpan="2">
                  <a:txBody>
                    <a:bodyPr/>
                    <a:lstStyle/>
                    <a:p>
                      <a:pPr marL="0" marR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«Научные практикумы»                                                 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смена: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физика, астрономия, физиология, когнитивные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исследования. 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ольная борьба.</a:t>
                      </a:r>
                      <a:endParaRPr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496313"/>
              </p:ext>
            </p:extLst>
          </p:nvPr>
        </p:nvGraphicFramePr>
        <p:xfrm>
          <a:off x="195485" y="309634"/>
          <a:ext cx="3535391" cy="6266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5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457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622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ОГАН ОО «Центр выявления и поддержки одарённых детей в Ульяновской области»                   «Алые паруса» </a:t>
                      </a:r>
                      <a:endParaRPr lang="ru-RU"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центра: 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433408, Ульяновская область, Чердаклинский район, с. Крестово Городище,                      ул. Мичурина, д. 36 Б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8(8422)38-41-50, 38-41-48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224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defRPr/>
                      </a:pP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koushkre@mail.ru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spcAft>
                          <a:spcPts val="0"/>
                        </a:spcAft>
                        <a:defRPr/>
                      </a:pPr>
                      <a:r>
                        <a:rPr lang="en-US" sz="1200" u="sng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http://odarendeti73.ru/"/>
                        </a:rPr>
                        <a:t>https:</a:t>
                      </a:r>
                      <a:r>
                        <a:rPr lang="ru-RU" sz="1200" u="sng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http://odarendeti73.ru/"/>
                        </a:rPr>
                        <a:t> </a:t>
                      </a:r>
                      <a:r>
                        <a:rPr lang="en-US" sz="1200" u="sng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http://odarendeti73.ru/"/>
                        </a:rPr>
                        <a:t>//odarendeti73.ru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vk.com:  </a:t>
                      </a:r>
                      <a:r>
                        <a:rPr lang="ru-RU" sz="1200" u="sng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https://vk.com/odarendeti73"/>
                        </a:rPr>
                        <a:t>https://vk.com/odarendeti73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spcAft>
                          <a:spcPts val="0"/>
                        </a:spcAft>
                        <a:defRPr/>
                      </a:pPr>
                      <a:r>
                        <a:rPr lang="en-US" sz="1200" u="sng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https://t.me/odarendeti73"/>
                        </a:rPr>
                        <a:t>Telegram: Contact @odarendeti73</a:t>
                      </a:r>
                      <a:endParaRPr lang="ru-RU" sz="12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spcAft>
                          <a:spcPts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Хмелевская Татьяна Александровна                   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spcAft>
                          <a:spcPts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8-906-394-81-87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457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495180" y="336205"/>
            <a:ext cx="936000" cy="936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дежда, человек, улыбк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2B33936C-CC12-B8EE-D17F-B2AAB77668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052" y="4235793"/>
            <a:ext cx="2304256" cy="233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16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92171" y="195794"/>
            <a:ext cx="5112568" cy="64664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194849"/>
              </p:ext>
            </p:extLst>
          </p:nvPr>
        </p:nvGraphicFramePr>
        <p:xfrm>
          <a:off x="3994013" y="271779"/>
          <a:ext cx="4752528" cy="6314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val="242132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29.05.2025 – 18.06.2025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находящихся                            в трудной жизненной ситуации,                 детей семей участников СВО,                    детей из многодетных семей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«Код Мастеров»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Профориентационаая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</a:t>
                      </a:r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21.06.2025 – 04.07.2025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«Код Мастеров»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Профориентационаая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07.07.2025 – 20.07.2025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«Код Мастеров»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Профориентационаая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23.07.2025 – 05.08.2025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«Код Мастеров»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Профориентационаая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08.08.2025 – 28.08.2025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688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«Код Мастеров.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Движение Первых»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3788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102574"/>
              </p:ext>
            </p:extLst>
          </p:nvPr>
        </p:nvGraphicFramePr>
        <p:xfrm>
          <a:off x="191771" y="255755"/>
          <a:ext cx="3516133" cy="4709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6133">
                  <a:extLst>
                    <a:ext uri="{9D8B030D-6E8A-4147-A177-3AD203B41FA5}">
                      <a16:colId xmlns:a16="http://schemas.microsoft.com/office/drawing/2014/main" val="1429975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7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«Детский оздоровительный лагерь «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Хоббит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32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433580, Ульяновская область,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Новомалыклинский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с.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Новочеремшанск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Лесхозная ул., д. 42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03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432027, Ульяновская область,                      г. Ульяновск, Радищева ул., д. 145 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8(8422)46-26-70, 46-26-54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560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rima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-9@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lager_hobbit@mail.ru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//vk.com/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dol_hobbit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hobbit73.ru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9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Мисанец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Рима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Ренатовна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8-951-096-57-49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496213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-8" t="-8" r="-8" b="-8"/>
          <a:stretch>
            <a:fillRect/>
          </a:stretch>
        </p:blipFill>
        <p:spPr bwMode="auto">
          <a:xfrm>
            <a:off x="1090328" y="4869160"/>
            <a:ext cx="1578165" cy="1731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 descr="PHOTO-2022-12-06-12-32-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0328" y="306997"/>
            <a:ext cx="1780007" cy="1224136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32008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61437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2553" y="341074"/>
            <a:ext cx="143986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61011" y="1346530"/>
            <a:ext cx="31683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1400" b="1" dirty="0" smtClean="0"/>
              <a:t>ООО УК «Детский оздоровительный центр «Юлово»                                                                              </a:t>
            </a:r>
          </a:p>
          <a:p>
            <a:pPr lvl="0" fontAlgn="base">
              <a:spcAft>
                <a:spcPct val="0"/>
              </a:spcAft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центра: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433055,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Ульяновская область, Инзенский район, 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Юлово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Молодёжная, зд.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Б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e</a:t>
            </a:r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lev@yandex.ru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n_levshina@mail.ru </a:t>
            </a:r>
          </a:p>
          <a:p>
            <a:pPr lvl="0" fontAlgn="base">
              <a:spcAft>
                <a:spcPct val="0"/>
              </a:spcAft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https: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//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yulovo.ru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//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club168061121</a:t>
            </a:r>
          </a:p>
          <a:p>
            <a:pPr lvl="0" fontAlgn="base"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                             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Левшина Наталья Александровна                               8-927-821-69-55 </a:t>
            </a:r>
          </a:p>
          <a:p>
            <a:pPr lvl="0" algn="ctr" fontAlgn="base"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ИСПОЛНИТЕЛЬНЫЙ ДИРЕКТОР                      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Левшин Евгений Владимирович                                   8-927-980-65-91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Мамонова ЛА\Desktop\лев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7" y="4750917"/>
            <a:ext cx="1367992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IMG_82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8577" y="4750917"/>
            <a:ext cx="1258686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318708"/>
              </p:ext>
            </p:extLst>
          </p:nvPr>
        </p:nvGraphicFramePr>
        <p:xfrm>
          <a:off x="3959932" y="413927"/>
          <a:ext cx="4752528" cy="5852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3821250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стандарт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комфорт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чего начинается Родина»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историко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патриотическая направленность)</a:t>
                      </a:r>
                    </a:p>
                    <a:p>
                      <a:pPr algn="ctr"/>
                      <a:endParaRPr lang="ru-RU" sz="1200" b="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стандарт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комфорт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чего начинается Родина»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историко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патриотическая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стандарт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комфорт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чего начинается Родина»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историко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патриотическая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стандарт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комфорт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чего начинается Родина»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историко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патриотическая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634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85807" y="188640"/>
            <a:ext cx="5112568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384359"/>
              </p:ext>
            </p:extLst>
          </p:nvPr>
        </p:nvGraphicFramePr>
        <p:xfrm>
          <a:off x="3895544" y="263788"/>
          <a:ext cx="4968552" cy="620374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07286">
                  <a:extLst>
                    <a:ext uri="{9D8B030D-6E8A-4147-A177-3AD203B41FA5}">
                      <a16:colId xmlns:a16="http://schemas.microsoft.com/office/drawing/2014/main" val="786536969"/>
                    </a:ext>
                  </a:extLst>
                </a:gridCol>
                <a:gridCol w="2761266">
                  <a:extLst>
                    <a:ext uri="{9D8B030D-6E8A-4147-A177-3AD203B41FA5}">
                      <a16:colId xmlns:a16="http://schemas.microsoft.com/office/drawing/2014/main" val="292348172"/>
                    </a:ext>
                  </a:extLst>
                </a:gridCol>
              </a:tblGrid>
              <a:tr h="7976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31.05.2025 – 20.06.2025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37 870,00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038672"/>
                  </a:ext>
                </a:extLst>
              </a:tr>
              <a:tr h="79762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23.06.2025 – 06.07.2025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6306"/>
                  </a:ext>
                </a:extLst>
              </a:tr>
              <a:tr h="79762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09.09.2025 – 22.07.2025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564094"/>
                  </a:ext>
                </a:extLst>
              </a:tr>
              <a:tr h="79762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25.07.2025 – 07.08.2025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65227"/>
                  </a:ext>
                </a:extLst>
              </a:tr>
              <a:tr h="79762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10.08.2025 – 30.08.2025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37 870,00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458623"/>
                  </a:ext>
                </a:extLst>
              </a:tr>
              <a:tr h="2215623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Одновременно в каждую смену реализуется три программы.        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Креативные каникулы»     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(творческая направленность)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 героев»                                                                                                                 </a:t>
                      </a:r>
                      <a:r>
                        <a:rPr lang="ru-RU" sz="1200" b="0" i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(военно-патриотическая направленность)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костёр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(туристская направленность)</a:t>
                      </a:r>
                      <a:endParaRPr lang="ru-RU" sz="1200" b="0" i="1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939181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214782"/>
              </p:ext>
            </p:extLst>
          </p:nvPr>
        </p:nvGraphicFramePr>
        <p:xfrm>
          <a:off x="174456" y="395727"/>
          <a:ext cx="3542591" cy="4119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2591">
                  <a:extLst>
                    <a:ext uri="{9D8B030D-6E8A-4147-A177-3AD203B41FA5}">
                      <a16:colId xmlns:a16="http://schemas.microsoft.com/office/drawing/2014/main" val="3058126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61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развивающий лагерь «Джем»                     ООО «Джем»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590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433340, Ульяновская область, поселок Станция-Охотничья, ул. Гая, д. 37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Ульяновская область, г. Ульяновск, 2-й пер. Мира, д. 26                              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8(8422)42-51-02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6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dl.ulcamp73@gmail.com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camp73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https://vk.com/jamcamp73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06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Туктагулов Владимир Геннадьевич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8-906-394-47-21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81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91898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7535" t="59970" r="7584" b="14015"/>
          <a:stretch/>
        </p:blipFill>
        <p:spPr>
          <a:xfrm>
            <a:off x="694835" y="309634"/>
            <a:ext cx="2561450" cy="75960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54548"/>
            <a:ext cx="2056943" cy="2249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1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88640"/>
            <a:ext cx="5112568" cy="62646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46" y="363862"/>
            <a:ext cx="971731" cy="9717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5306" y="1547035"/>
            <a:ext cx="33488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оздоровительно – образовательный центр «Смарт»                      ООО «Смарт»</a:t>
            </a:r>
          </a:p>
          <a:p>
            <a:pPr lvl="0" fontAlgn="base">
              <a:spcAft>
                <a:spcPct val="0"/>
              </a:spcAft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433400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Ульяновская область,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Чердаклинский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район, Ульяновский мехлесхоз, Чердаклинское лесничество, квартал 18, 41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офиса: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432063, Ульяновская область,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Ульяновск, 2 - пер. Мира, д.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                           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ел.: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+7(8422)42-51-02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camp@ulsmart.ru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//</a:t>
            </a:r>
            <a:r>
              <a:rPr lang="en-US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smartcamp73.ru</a:t>
            </a:r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smartcamp73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42292" y="4132358"/>
            <a:ext cx="4572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Aft>
                <a:spcPct val="0"/>
              </a:spcAft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Хуснутдинов Артур Римович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+7-917-613-78-01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sz="1600" dirty="0"/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sz="1600" dirty="0"/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sz="1600" dirty="0"/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40153"/>
            <a:ext cx="2088132" cy="1531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03375"/>
              </p:ext>
            </p:extLst>
          </p:nvPr>
        </p:nvGraphicFramePr>
        <p:xfrm>
          <a:off x="3934375" y="396156"/>
          <a:ext cx="4817030" cy="59436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77785">
                  <a:extLst>
                    <a:ext uri="{9D8B030D-6E8A-4147-A177-3AD203B41FA5}">
                      <a16:colId xmlns:a16="http://schemas.microsoft.com/office/drawing/2014/main" val="2954096988"/>
                    </a:ext>
                  </a:extLst>
                </a:gridCol>
                <a:gridCol w="2739245">
                  <a:extLst>
                    <a:ext uri="{9D8B030D-6E8A-4147-A177-3AD203B41FA5}">
                      <a16:colId xmlns:a16="http://schemas.microsoft.com/office/drawing/2014/main" val="2369397220"/>
                    </a:ext>
                  </a:extLst>
                </a:gridCol>
              </a:tblGrid>
              <a:tr h="6565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29.05.2025 – 11.06.2025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39 180,00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                       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43 180,00 коп.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06777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14.06.2025 – 27.06.2025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48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180,00 коп.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67898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30.06.2025 – 13.07.2025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48 180,00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453952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16.07.2025 – 29.07.2025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48 180,00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78001"/>
                  </a:ext>
                </a:extLst>
              </a:tr>
              <a:tr h="5799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01.08.2025 – 14.08.2025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48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180,00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473295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17.08.2025 – 30.08.2025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43 180,00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487141"/>
                  </a:ext>
                </a:extLst>
              </a:tr>
              <a:tr h="855316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«Международный лагерь «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 Camp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   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программе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изучение английского языка, вожатые                                 разных стран мира.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Лагерь активного отдыха «Магеллан»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программе активный отдых и туризм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718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5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260648"/>
            <a:ext cx="5112568" cy="64087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76977"/>
              </p:ext>
            </p:extLst>
          </p:nvPr>
        </p:nvGraphicFramePr>
        <p:xfrm>
          <a:off x="3934375" y="396156"/>
          <a:ext cx="4817030" cy="61264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77785">
                  <a:extLst>
                    <a:ext uri="{9D8B030D-6E8A-4147-A177-3AD203B41FA5}">
                      <a16:colId xmlns:a16="http://schemas.microsoft.com/office/drawing/2014/main" val="2954096988"/>
                    </a:ext>
                  </a:extLst>
                </a:gridCol>
                <a:gridCol w="2739245">
                  <a:extLst>
                    <a:ext uri="{9D8B030D-6E8A-4147-A177-3AD203B41FA5}">
                      <a16:colId xmlns:a16="http://schemas.microsoft.com/office/drawing/2014/main" val="2369397220"/>
                    </a:ext>
                  </a:extLst>
                </a:gridCol>
              </a:tblGrid>
              <a:tr h="6565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29.05.2025 – 11.06.2025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32 880,00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06777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14.06.2025 – 27.06.2025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67898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30.06.2025 – 13.07.2025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453952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16.07.2025 – 29.07.2025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78001"/>
                  </a:ext>
                </a:extLst>
              </a:tr>
              <a:tr h="5799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01.08.2025 – 14.08.2025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473295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17.08.2025 – 30.08.2025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31 880,00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487141"/>
                  </a:ext>
                </a:extLst>
              </a:tr>
              <a:tr h="855316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Образовательный лагерь «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 Camp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   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программе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навыков</a:t>
                      </a: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«Мастерская </a:t>
                      </a:r>
                      <a:r>
                        <a:rPr lang="en-US" sz="1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DaVinci</a:t>
                      </a: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занятия английским и китайским языками, занятия в творческих мастерских, развитие навыков и детский фитнес.</a:t>
                      </a:r>
                      <a:endParaRPr lang="ru-RU" sz="12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71813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300916"/>
              </p:ext>
            </p:extLst>
          </p:nvPr>
        </p:nvGraphicFramePr>
        <p:xfrm>
          <a:off x="234973" y="280831"/>
          <a:ext cx="3467708" cy="5244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7708">
                  <a:extLst>
                    <a:ext uri="{9D8B030D-6E8A-4147-A177-3AD203B41FA5}">
                      <a16:colId xmlns:a16="http://schemas.microsoft.com/office/drawing/2014/main" val="1524788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580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образовательный лагерь «Смарт»                  ООО «Смарт»        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12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433507, Ульяновская область,                      г. Димитровград, Ленина пр.,  д. 1 «В»   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8 -967-272-13-17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432063, Ульяновская область,                     г. Ульяновск, 2 - пер. Мира, д. 26            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+7(8422)42-51-02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065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camp@ulsmart.ru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smartcamp73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.ru/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smartcamp73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40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СМЕНЫ</a:t>
                      </a:r>
                    </a:p>
                    <a:p>
                      <a:pPr lvl="0"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Шабаева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Инна Сергеевна</a:t>
                      </a:r>
                    </a:p>
                    <a:p>
                      <a:pPr lvl="0"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-904-191-1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48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243338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309634"/>
            <a:ext cx="1152128" cy="11521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95" y="5081089"/>
            <a:ext cx="2052226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03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62877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473512"/>
              </p:ext>
            </p:extLst>
          </p:nvPr>
        </p:nvGraphicFramePr>
        <p:xfrm>
          <a:off x="3959932" y="413927"/>
          <a:ext cx="4752528" cy="6035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3405075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26.05.2025 – 15.06.2025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48 237,00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«Тайны Улётного лета»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18.06.2025 – 08.07.2025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48 237,00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«Бизнес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лагерь»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11.07.2025 – 31.07.2025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48 237,00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«Бизнес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лагерь» 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03.08.2025 – 23.08.2025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находящихся                            в трудной жизненной ситуации,                 детей семей участников СВО,                    детей из многодетных семей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«Тайны Улётного лета»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</a:t>
                      </a:r>
                      <a:endParaRPr lang="ru-RU" sz="1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76343"/>
              </p:ext>
            </p:extLst>
          </p:nvPr>
        </p:nvGraphicFramePr>
        <p:xfrm>
          <a:off x="196348" y="260648"/>
          <a:ext cx="3494721" cy="5022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4721">
                  <a:extLst>
                    <a:ext uri="{9D8B030D-6E8A-4147-A177-3AD203B41FA5}">
                      <a16:colId xmlns:a16="http://schemas.microsoft.com/office/drawing/2014/main" val="3549989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78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                        «Сосновый бор»                                                                          ООО «Санаторий «Сосновый бор»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72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 defTabSz="44926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433511, Ульяновская область,                      г. Димитровград, Куйбышева ул.,  д. 335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l" defTabSz="44926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(8423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)4-80-08, +7(902)214-94-81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764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defTabSz="44926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lager@sobodim.ru</a:t>
                      </a:r>
                    </a:p>
                    <a:p>
                      <a:pPr lvl="0" defTabSz="44926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: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//sobodim.ru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detskii-lager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44926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vk.com: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lagersobo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76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defTabSz="449263" fontAlgn="base">
                        <a:lnSpc>
                          <a:spcPct val="102000"/>
                        </a:lnSpc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ЛАГЕРЯ</a:t>
                      </a:r>
                    </a:p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Киселева Елена Олеговна</a:t>
                      </a:r>
                    </a:p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8-937-457-42-49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375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830177"/>
                  </a:ext>
                </a:extLst>
              </a:tr>
            </a:tbl>
          </a:graphicData>
        </a:graphic>
      </p:graphicFrame>
      <p:pic>
        <p:nvPicPr>
          <p:cNvPr id="12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135" y="260648"/>
            <a:ext cx="1464453" cy="129614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C:\Users\Мамонова ЛА\Desktop\КиселеваЕО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25144"/>
            <a:ext cx="1714766" cy="1944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7789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80807" y="260507"/>
            <a:ext cx="5112568" cy="64088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984886"/>
              </p:ext>
            </p:extLst>
          </p:nvPr>
        </p:nvGraphicFramePr>
        <p:xfrm>
          <a:off x="3959932" y="413927"/>
          <a:ext cx="4752528" cy="6096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916324">
                  <a:extLst>
                    <a:ext uri="{9D8B030D-6E8A-4147-A177-3AD203B41FA5}">
                      <a16:colId xmlns:a16="http://schemas.microsoft.com/office/drawing/2014/main" val="178371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30.05.2025 – 19.06.2025</a:t>
                      </a: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49 491,34 коп.                          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53 491,34 коп.*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58 491,34 коп.**</a:t>
                      </a: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«Моя классная смена» + изучение английского*                                        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(социальная направленность)</a:t>
                      </a:r>
                    </a:p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«Робототехника» **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22.06.2025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05.07.2025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460,90 коп.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40 460,90 коп.*</a:t>
                      </a:r>
                    </a:p>
                    <a:p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43 460,90 коп.**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«Ты – звезда» + изучение английского*                                                       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</a:t>
                      </a:r>
                    </a:p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«Робототехника» **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08.07.2025 – 21.07.2025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37 000,90 коп.   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40 000,90 коп.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43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,90 коп.**                       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«Ты – звезда» + изучение английского*                                      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«Робототехника»**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24.07.2025 – 06.08.2025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37 000,90 коп.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40 000,90 коп.*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43 000,90 коп.**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коп.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212401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«Покорители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морей»                                                                                                    </a:t>
                      </a:r>
                      <a:r>
                        <a:rPr lang="ru-RU" sz="10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(тема моря: история, культура,                                                                                    морские открытия и кругосветные путешествия)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48 491,34 коп.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52 491,34 коп.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688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«Планета спорта»                                                                                 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3788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99956"/>
              </p:ext>
            </p:extLst>
          </p:nvPr>
        </p:nvGraphicFramePr>
        <p:xfrm>
          <a:off x="201359" y="116632"/>
          <a:ext cx="3485593" cy="4782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5593">
                  <a:extLst>
                    <a:ext uri="{9D8B030D-6E8A-4147-A177-3AD203B41FA5}">
                      <a16:colId xmlns:a16="http://schemas.microsoft.com/office/drawing/2014/main" val="1948847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89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Санаторно – оздоровительный детский лагерь «Эврика» ООО «Санаторий «Радон»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16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432010, Ульяновская область,                          г. Ульяновск, Оренбургская ул., д. 5А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8(8422)52-02-02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добавочный 2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644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radonul@mail.ru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radon-nt.com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evrika73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210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ДИРЕКТОР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Панов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Сергей Валерьевич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135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117675"/>
                  </a:ext>
                </a:extLst>
              </a:tr>
            </a:tbl>
          </a:graphicData>
        </a:graphic>
      </p:graphicFrame>
      <p:pic>
        <p:nvPicPr>
          <p:cNvPr id="12" name="Рисунок 11" descr="C:\Users\Мамонова ЛА\Downloads\лого20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08" y="333569"/>
            <a:ext cx="1686203" cy="93610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1" y="4565868"/>
            <a:ext cx="1780733" cy="21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31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 clean white background with rainbow-colored squares scattered in a grid pattern, creating a modern and vibrant geometric design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39551" y="2420888"/>
            <a:ext cx="8064896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ПАЛАТОЧНЫЕ ЛАГЕРЯ                                                 РАСПОЛОЖЕННЫЕ НА ТЕРРИТОРИИ УЛЬЯНОВСКОЙ ОБЛАСТИ</a:t>
            </a:r>
          </a:p>
          <a:p>
            <a:pPr algn="ctr"/>
            <a:endParaRPr lang="ru-RU" sz="3200" b="1" dirty="0">
              <a:solidFill>
                <a:srgbClr val="000099"/>
              </a:solidFill>
            </a:endParaRPr>
          </a:p>
          <a:p>
            <a:pPr algn="ctr"/>
            <a:endParaRPr lang="ru-RU" sz="3200" b="1" dirty="0" smtClean="0">
              <a:solidFill>
                <a:srgbClr val="000099"/>
              </a:solidFill>
            </a:endParaRPr>
          </a:p>
          <a:p>
            <a:pPr algn="ctr"/>
            <a:endParaRPr lang="ru-RU" sz="3200" b="1" dirty="0">
              <a:solidFill>
                <a:srgbClr val="000099"/>
              </a:solidFill>
            </a:endParaRPr>
          </a:p>
          <a:p>
            <a:pPr algn="ctr"/>
            <a:endParaRPr lang="ru-RU" sz="32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       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90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3"/>
            <a:ext cx="5112568" cy="48475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24" y="309634"/>
            <a:ext cx="895162" cy="89516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1420021"/>
            <a:ext cx="33843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ДО города Ульяновска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оздоровительно – образовательный центр «Огонёк»                                                                                  </a:t>
            </a:r>
          </a:p>
          <a:p>
            <a:pPr lvl="0" fontAlgn="base">
              <a:spcAft>
                <a:spcPct val="0"/>
              </a:spcAft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433337, Ульяновская область, Ульяновский район, пос. Ломы</a:t>
            </a:r>
          </a:p>
          <a:p>
            <a:pPr lvl="0" fontAlgn="base">
              <a:spcAft>
                <a:spcPct val="0"/>
              </a:spcAf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офиса: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432024,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Ульяновск, Полбина ул., д. 21</a:t>
            </a:r>
          </a:p>
          <a:p>
            <a:pPr lvl="0" fontAlgn="base">
              <a:spcAft>
                <a:spcPct val="0"/>
              </a:spcAf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8(8422)27-05-40, 58-87-68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lager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-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ogonek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@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mail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.</a:t>
            </a:r>
            <a:r>
              <a:rPr lang="en-US" sz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ru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https: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//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lagerogonek.ru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//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doocogonek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</a:p>
          <a:p>
            <a:pPr lvl="0" algn="ctr" fontAlgn="base">
              <a:spcAft>
                <a:spcPct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Давыдов Владимир Владимирович  </a:t>
            </a:r>
          </a:p>
          <a:p>
            <a:pPr lvl="0" algn="ctr" fontAlgn="base">
              <a:spcAft>
                <a:spcPct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8-904-192-24-80</a:t>
            </a:r>
          </a:p>
          <a:p>
            <a:pPr lvl="0" algn="ctr" fontAlgn="base">
              <a:spcAft>
                <a:spcPct val="0"/>
              </a:spcAft>
            </a:pPr>
            <a:endParaRPr lang="ru-RU" sz="1200" dirty="0" smtClean="0"/>
          </a:p>
        </p:txBody>
      </p:sp>
      <p:pic>
        <p:nvPicPr>
          <p:cNvPr id="8" name="Рисунок 7" descr="http://lagerogonek.ru/images/dir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17" y="4581128"/>
            <a:ext cx="1728192" cy="2016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https://kartinkin.net/uploads/posts/2022-12/1670571455_23-kartinkin-net-p-palatka-kartinka-dlya-detei-krasivo-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92941"/>
            <a:ext cx="1080120" cy="9810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147807"/>
              </p:ext>
            </p:extLst>
          </p:nvPr>
        </p:nvGraphicFramePr>
        <p:xfrm>
          <a:off x="3959932" y="413927"/>
          <a:ext cx="4752528" cy="34747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64852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  <a:endParaRPr lang="ru-RU" sz="12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18.07.2025 –  24.07.2025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«Отвага и доблесть»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краеведческая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  <a:endParaRPr lang="ru-RU" sz="12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05.08.2025  –  11.08.2025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8 200,00 коп.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«Отвага и доблесть»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краеведческая направленность)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644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3" y="47921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3"/>
            <a:ext cx="5112568" cy="51355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s://kartinkin.net/uploads/posts/2022-12/1670571455_23-kartinkin-net-p-palatka-kartinka-dlya-detei-krasivo-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797" y="4200227"/>
            <a:ext cx="1164064" cy="10448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496285"/>
              </p:ext>
            </p:extLst>
          </p:nvPr>
        </p:nvGraphicFramePr>
        <p:xfrm>
          <a:off x="3959932" y="413927"/>
          <a:ext cx="4752528" cy="3291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64852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7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30.06.2025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«Азимут 2025»           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7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08.07.2025 – 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500,00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«Азимут 2025»           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60163"/>
              </p:ext>
            </p:extLst>
          </p:nvPr>
        </p:nvGraphicFramePr>
        <p:xfrm>
          <a:off x="228515" y="188640"/>
          <a:ext cx="3461387" cy="475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1387">
                  <a:extLst>
                    <a:ext uri="{9D8B030D-6E8A-4147-A177-3AD203B41FA5}">
                      <a16:colId xmlns:a16="http://schemas.microsoft.com/office/drawing/2014/main" val="2311553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7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«Орлёнок» МАУ ДО города Ульяновска ДООЦ им. Деева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04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433409, Ульяновская область, Чердаклинский район, тер.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Чердаклинского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лесничества, квартал 8,13</a:t>
                      </a:r>
                    </a:p>
                    <a:p>
                      <a:pPr lvl="0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432057, Ульяновская область,                    г. Ульяновск, Оренбургская ул.,  д. 41 б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8(8422)52-16-73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66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lagerdeeva@mail.ru</a:t>
                      </a:r>
                    </a:p>
                    <a:p>
                      <a:pPr lvl="0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//lagerdeeva.ru</a:t>
                      </a:r>
                    </a:p>
                    <a:p>
                      <a:pPr lvl="0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https://vk.com/public209569872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591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ЛАГЕРЯ            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Абаимов Сергей Валентинович                                                  8-906-144-82-12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65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79284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34" y="304274"/>
            <a:ext cx="1224135" cy="7253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2" descr="image"/>
          <p:cNvPicPr>
            <a:picLocks noChangeAspect="1" noChangeArrowheads="1"/>
          </p:cNvPicPr>
          <p:nvPr/>
        </p:nvPicPr>
        <p:blipFill>
          <a:blip r:embed="rId6"/>
          <a:srcRect r="44032" b="-2380"/>
          <a:stretch>
            <a:fillRect/>
          </a:stretch>
        </p:blipFill>
        <p:spPr bwMode="auto">
          <a:xfrm>
            <a:off x="1019453" y="4489199"/>
            <a:ext cx="1700902" cy="2183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4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88640"/>
            <a:ext cx="5112568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860200"/>
              </p:ext>
            </p:extLst>
          </p:nvPr>
        </p:nvGraphicFramePr>
        <p:xfrm>
          <a:off x="3959932" y="413929"/>
          <a:ext cx="4752528" cy="610620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val="2559058347"/>
                    </a:ext>
                  </a:extLst>
                </a:gridCol>
              </a:tblGrid>
              <a:tr h="8141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 – 18.06.2025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находящихся                            в трудной жизненной ситуации,                 детей семей участников СВО,                    детей из многодетных семей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864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«Поиск. Призвание. Профессия»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профориентационная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смена)</a:t>
                      </a:r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6535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21.06 – 11.07.2025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37 422,00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864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«Великий Волжский путь»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краеведческая направленность) </a:t>
                      </a:r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6535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14.07.2025 – 23.07.2025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по государственному заданию</a:t>
                      </a:r>
                      <a:endParaRPr lang="ru-RU" sz="12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402671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«Содружество Орлят»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рофильная смена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6535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26.07.2025 – 08.08.2025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по государственному заданию</a:t>
                      </a:r>
                      <a:endParaRPr lang="ru-RU" sz="12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452306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«Движение Первых»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рофильная смена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  <a:tr h="6535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11.08.2025 – 31.08.2025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по государственному заданию</a:t>
                      </a:r>
                      <a:endParaRPr lang="ru-RU" sz="12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68893"/>
                  </a:ext>
                </a:extLst>
              </a:tr>
              <a:tr h="840271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XIII</a:t>
                      </a: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Ульяновская летняя математическая школа»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рофильная смена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«Поиск. Призвание. Профессия»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профориентационная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смена)</a:t>
                      </a:r>
                      <a:endParaRPr lang="ru-RU" sz="1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3788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24372"/>
              </p:ext>
            </p:extLst>
          </p:nvPr>
        </p:nvGraphicFramePr>
        <p:xfrm>
          <a:off x="221534" y="309634"/>
          <a:ext cx="3414362" cy="5034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4362">
                  <a:extLst>
                    <a:ext uri="{9D8B030D-6E8A-4147-A177-3AD203B41FA5}">
                      <a16:colId xmlns:a16="http://schemas.microsoft.com/office/drawing/2014/main" val="2385393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29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 ДО «Детский оздоровительно – образовательный центр «Юность»                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38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центра: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433526, Ульяновская область, Мелекесский район, с. Бригадировка, Курортное шоссе, д. 3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8(84235)2-28-23, 2-29-06, 89-648-595-697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69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unost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–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dd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@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.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//unost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73.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unost73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https://www.instagram.com/unost_dd/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16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Кондикова Татьяна Владимировна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8-960-374-95-34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590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060171"/>
                  </a:ext>
                </a:extLst>
              </a:tr>
            </a:tbl>
          </a:graphicData>
        </a:graphic>
      </p:graphicFrame>
      <p:pic>
        <p:nvPicPr>
          <p:cNvPr id="9" name="Picture 2" descr="http://unost73.ru/img-llinks/director1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093708" y="4869360"/>
            <a:ext cx="1730796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4" y="309634"/>
            <a:ext cx="1080122" cy="1080121"/>
          </a:xfrm>
          <a:prstGeom prst="flowChartConnector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105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 clean white background with rainbow-colored squares scattered in a grid pattern, creating a modern and vibrant geometric design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268760"/>
            <a:ext cx="820891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rgbClr val="000099"/>
              </a:solidFill>
            </a:endParaRPr>
          </a:p>
          <a:p>
            <a:pPr algn="ctr"/>
            <a:endParaRPr lang="ru-RU" sz="4400" b="1" dirty="0">
              <a:solidFill>
                <a:srgbClr val="000099"/>
              </a:solidFill>
            </a:endParaRPr>
          </a:p>
          <a:p>
            <a:pPr algn="ctr"/>
            <a:endParaRPr lang="ru-RU" sz="4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ЛАГЕРЯ ЗА ПРЕДЕЛАМИ                           УЛЬЯНОВСКОЙ ОБЛАСТИ </a:t>
            </a:r>
          </a:p>
          <a:p>
            <a:pPr algn="ctr"/>
            <a:endParaRPr lang="ru-RU" sz="3200" b="1" dirty="0">
              <a:solidFill>
                <a:srgbClr val="000099"/>
              </a:solidFill>
            </a:endParaRPr>
          </a:p>
          <a:p>
            <a:pPr algn="ctr"/>
            <a:endParaRPr lang="ru-RU" sz="3200" b="1" dirty="0" smtClean="0">
              <a:solidFill>
                <a:srgbClr val="000099"/>
              </a:solidFill>
            </a:endParaRPr>
          </a:p>
          <a:p>
            <a:pPr algn="ctr"/>
            <a:endParaRPr lang="ru-RU" sz="3200" b="1" dirty="0">
              <a:solidFill>
                <a:srgbClr val="000099"/>
              </a:solidFill>
            </a:endParaRPr>
          </a:p>
          <a:p>
            <a:pPr algn="ctr"/>
            <a:endParaRPr lang="ru-RU" sz="32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39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19672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588042"/>
              </p:ext>
            </p:extLst>
          </p:nvPr>
        </p:nvGraphicFramePr>
        <p:xfrm>
          <a:off x="3959932" y="413927"/>
          <a:ext cx="4752528" cy="1645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64852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18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08.08.2025 – 25.08.2025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79 295,00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16 021,15 коп.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 за счёт родителей:                ж/д транспорт из города Ульяновска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«Будущие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лидеры»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лингвистическая смена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3153141" y="1456644"/>
            <a:ext cx="2808312" cy="53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12997"/>
              </p:ext>
            </p:extLst>
          </p:nvPr>
        </p:nvGraphicFramePr>
        <p:xfrm>
          <a:off x="260039" y="309634"/>
          <a:ext cx="3519873" cy="4965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9873">
                  <a:extLst>
                    <a:ext uri="{9D8B030D-6E8A-4147-A177-3AD203B41FA5}">
                      <a16:colId xmlns:a16="http://schemas.microsoft.com/office/drawing/2014/main" val="906030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98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Международный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языковой лагерь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63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353461, г.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Геленджик,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Красногвардейская ул., 89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432071, г. Ульяновск, Орлова ул., 41,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успешного развития «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8(902)126-94-41,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(8422)44-47-70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882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bright.orlova@gmail.com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http://bright-camp.ru/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https://vk.com/bright_school73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26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Афанасьева Елена Владимировна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8(903)338-78-00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328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974523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4" y="4728948"/>
            <a:ext cx="1898807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513"/>
            <a:ext cx="2563200" cy="10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33265"/>
            <a:ext cx="5112568" cy="63200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753779"/>
              </p:ext>
            </p:extLst>
          </p:nvPr>
        </p:nvGraphicFramePr>
        <p:xfrm>
          <a:off x="3959932" y="309634"/>
          <a:ext cx="4752528" cy="608529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693007150"/>
                    </a:ext>
                  </a:extLst>
                </a:gridCol>
              </a:tblGrid>
              <a:tr h="52707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03.06.2025 – 16.06.2025</a:t>
                      </a: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17 лет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000" b="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       по государственному заданию</a:t>
                      </a:r>
                      <a:endParaRPr lang="ru-RU" sz="10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968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 Первых»                                                                                                 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смена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51765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 дней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20.06.2025 – 29.06.2025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17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16 725,40 коп.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8 900,64 коп.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76110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 медиа»                                                                                                    </a:t>
                      </a:r>
                      <a:r>
                        <a:rPr lang="ru-RU" sz="10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Профориентационная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                                                                                                       (профессиональные навыки: журналиста, актёра,</a:t>
                      </a:r>
                      <a:r>
                        <a:rPr lang="ru-RU" sz="10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оператора, </a:t>
                      </a:r>
                      <a:r>
                        <a:rPr lang="ru-RU" sz="10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блогера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знакомство с </a:t>
                      </a:r>
                      <a:r>
                        <a:rPr lang="ru-RU" sz="10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медиасферой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523096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03.07.2025 – 23.07.2025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17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35 123,34 коп.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425369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 ритме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лета»                                                                                                      </a:t>
                      </a:r>
                      <a:r>
                        <a:rPr lang="ru-RU" sz="10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                                                                                                                       (изучение традиций народов Поволжья:                                                                              культура, экология, творчество, спорт)</a:t>
                      </a:r>
                      <a:endParaRPr lang="ru-RU" sz="10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56956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 дней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27.07.2025 – 05.08.2025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17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0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                    по государственному заданию</a:t>
                      </a:r>
                      <a:endParaRPr lang="ru-RU" sz="10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761107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«Юный спасатель»                                                                                             </a:t>
                      </a:r>
                      <a:r>
                        <a:rPr lang="ru-RU" sz="10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Профориентационная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                                                                                                                     (пожарное</a:t>
                      </a:r>
                      <a:r>
                        <a:rPr lang="ru-RU" sz="10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мастерство, оказание первой медицинской помощи, спортивное ориентирование, досуговые и </a:t>
                      </a:r>
                      <a:r>
                        <a:rPr lang="ru-RU" sz="10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0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спортивные мероприятия)</a:t>
                      </a:r>
                      <a:endParaRPr lang="ru-RU" sz="10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  <a:tr h="523096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17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35 123,34 коп.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68893"/>
                  </a:ext>
                </a:extLst>
              </a:tr>
              <a:tr h="50447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«Точка взлёта. Думай. Мечтай. Достигай»                                              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 (направлена на развитие у детей «гибких» навыков путём включения детей и подростков в сюжетно – ролевую игру)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3788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670359"/>
              </p:ext>
            </p:extLst>
          </p:nvPr>
        </p:nvGraphicFramePr>
        <p:xfrm>
          <a:off x="216261" y="309634"/>
          <a:ext cx="3419635" cy="480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9635">
                  <a:extLst>
                    <a:ext uri="{9D8B030D-6E8A-4147-A177-3AD203B41FA5}">
                      <a16:colId xmlns:a16="http://schemas.microsoft.com/office/drawing/2014/main" val="2397683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64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Лагерь «Светлячок»                                                ОГБУ ДО ДООЦ «Светлячок»                                                                      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070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центра: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433825, Ульяновская область, Николаевский район, п. Белое озеро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8 -991-462-04 -99, 8-991-462-04-96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Ульяновская область, г. Ульяновск, Нариманова пр-т, д. 13, к. 237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36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svetlyachok.14@mail.ru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//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светлячок-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ульяновск.рф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/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//vk.com/svetlyachok_73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061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Косаев Николай Викторович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8 -991-462-04 -99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22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330187"/>
                  </a:ext>
                </a:extLst>
              </a:tr>
            </a:tbl>
          </a:graphicData>
        </a:graphic>
      </p:graphicFrame>
      <p:pic>
        <p:nvPicPr>
          <p:cNvPr id="9" name="Picture 41" descr="Светляч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9603" y="309634"/>
            <a:ext cx="1192950" cy="114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4" y="4581128"/>
            <a:ext cx="1694167" cy="208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43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95364" y="188640"/>
            <a:ext cx="5112568" cy="51845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68966"/>
              </p:ext>
            </p:extLst>
          </p:nvPr>
        </p:nvGraphicFramePr>
        <p:xfrm>
          <a:off x="271100" y="142291"/>
          <a:ext cx="3395700" cy="494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5700">
                  <a:extLst>
                    <a:ext uri="{9D8B030D-6E8A-4147-A177-3AD203B41FA5}">
                      <a16:colId xmlns:a16="http://schemas.microsoft.com/office/drawing/2014/main" val="1171636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42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«Спортивно – оздоровительный лагерь «СОКОЛ» ОГАУ                                                          «Управление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 – массовых мероприятий»                              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96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433741, Ульяновская область,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Барышский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с.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Акшуат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Красная ул., д. 31 А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8(960)372-06-94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456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sokol-sol60@mail.ru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//sokol73.taplink.ws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49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Медведская Марина Александровна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8-960-372-06-94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359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152482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5" y="4581128"/>
            <a:ext cx="1962261" cy="2039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C:\Users\Мамонова ЛА\Downloads\attachment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81" y="343711"/>
            <a:ext cx="1944215" cy="9361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878988"/>
              </p:ext>
            </p:extLst>
          </p:nvPr>
        </p:nvGraphicFramePr>
        <p:xfrm>
          <a:off x="3923928" y="352715"/>
          <a:ext cx="4871864" cy="4846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35932">
                  <a:extLst>
                    <a:ext uri="{9D8B030D-6E8A-4147-A177-3AD203B41FA5}">
                      <a16:colId xmlns:a16="http://schemas.microsoft.com/office/drawing/2014/main" val="4174552531"/>
                    </a:ext>
                  </a:extLst>
                </a:gridCol>
                <a:gridCol w="2435932">
                  <a:extLst>
                    <a:ext uri="{9D8B030D-6E8A-4147-A177-3AD203B41FA5}">
                      <a16:colId xmlns:a16="http://schemas.microsoft.com/office/drawing/2014/main" val="504400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33 181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,47 коп.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                    (смена для воспитанников                         спортивных школ)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037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33 181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,47 коп.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воспитанников                         спортивных школ)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619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33 181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,47 коп.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воспитанников                         спортивных школ)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32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33 181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,47 коп.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воспитанников                         спортивных школ)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32514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«Ты не один, мы команда!»                                                              </a:t>
                      </a:r>
                      <a:r>
                        <a:rPr lang="ru-RU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</a:t>
                      </a: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  <a:endParaRPr lang="ru-RU" sz="12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313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46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35514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861575"/>
              </p:ext>
            </p:extLst>
          </p:nvPr>
        </p:nvGraphicFramePr>
        <p:xfrm>
          <a:off x="3959932" y="413927"/>
          <a:ext cx="4752528" cy="32731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1452684241"/>
                    </a:ext>
                  </a:extLst>
                </a:gridCol>
              </a:tblGrid>
              <a:tr h="9488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13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для детей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ограниченными возможностями здоровья                            и детей, находящихся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трудной жизненной ситуации</a:t>
                      </a:r>
                      <a:endParaRPr lang="ru-RU" sz="1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568446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«Сбережём сердца героев»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94883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13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для детей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ограниченными возможностями здоровья                            и детей, находящихся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трудной жизненной ситуации</a:t>
                      </a:r>
                      <a:endParaRPr lang="ru-RU" sz="1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692978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«Сбережём сердца героев»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804145"/>
              </p:ext>
            </p:extLst>
          </p:nvPr>
        </p:nvGraphicFramePr>
        <p:xfrm>
          <a:off x="219608" y="692696"/>
          <a:ext cx="3416288" cy="405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288">
                  <a:extLst>
                    <a:ext uri="{9D8B030D-6E8A-4147-A177-3AD203B41FA5}">
                      <a16:colId xmlns:a16="http://schemas.microsoft.com/office/drawing/2014/main" val="1118319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09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«Доверие» ОГКУ «Центр ППМС «Доверие»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53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433140, Ульяновская область, Майнский район,  село Тагай,  Интернатская ул.,  д. 1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8(84244)3-74-85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182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koushtag@mail.ru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//doverie73.ucoz.net./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556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Беспалова Татьяна Алексеевна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8(84244)3-74-85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36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61919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5347" y="283873"/>
            <a:ext cx="1374366" cy="1008112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786" y="4581128"/>
            <a:ext cx="2535932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8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4805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48327"/>
              </p:ext>
            </p:extLst>
          </p:nvPr>
        </p:nvGraphicFramePr>
        <p:xfrm>
          <a:off x="3959932" y="413929"/>
          <a:ext cx="4752528" cy="455105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1341522784"/>
                    </a:ext>
                  </a:extLst>
                </a:gridCol>
              </a:tblGrid>
              <a:tr h="8019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02.06.2025 – 22.06.2025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15 лет</a:t>
                      </a:r>
                    </a:p>
                    <a:p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ограниченными возможностями здоровья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детей, находящихся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трудной жизненной ситуации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623719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«Маленькие герои Большой войны»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80192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25.06.2025 –15.07.2025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15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ограниченными возможностями здоровья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детей, находящихся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трудной жизненной ситуации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623719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«Маленькие герои Большой войны»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80192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18.07.2025 – 07.08.2025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15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ограниченными возможностями здоровья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детей, находящихся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трудной жизненной ситуации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802019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«Маленькие герои Большой войны»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293505"/>
              </p:ext>
            </p:extLst>
          </p:nvPr>
        </p:nvGraphicFramePr>
        <p:xfrm>
          <a:off x="187980" y="110344"/>
          <a:ext cx="3492388" cy="4988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388">
                  <a:extLst>
                    <a:ext uri="{9D8B030D-6E8A-4147-A177-3AD203B41FA5}">
                      <a16:colId xmlns:a16="http://schemas.microsoft.com/office/drawing/2014/main" val="216202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42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                                ОГБОУ «Центр ППМС «Центр патологии речи»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63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433507, Ульяновская область,                      г.  Димитровград, Театральная ул., д. 5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3-92-59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337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kou2pat@mail.ru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//logocentrdd.ru</a:t>
                      </a:r>
                      <a:endParaRPr lang="ru-RU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club89969785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187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Колесникова Елена Анатольевна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8-927-634-24-48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737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009962"/>
                  </a:ext>
                </a:extLst>
              </a:tr>
            </a:tbl>
          </a:graphicData>
        </a:graphic>
      </p:graphicFrame>
      <p:pic>
        <p:nvPicPr>
          <p:cNvPr id="12" name="Рисунок 4" descr="директор Колесникова Е"/>
          <p:cNvPicPr>
            <a:picLocks noChangeAspect="1" noChangeArrowheads="1"/>
          </p:cNvPicPr>
          <p:nvPr/>
        </p:nvPicPr>
        <p:blipFill rotWithShape="1">
          <a:blip r:embed="rId3" cstate="print"/>
          <a:srcRect l="7143" t="2604" b="422"/>
          <a:stretch/>
        </p:blipFill>
        <p:spPr bwMode="auto">
          <a:xfrm>
            <a:off x="1257071" y="4675937"/>
            <a:ext cx="1440000" cy="1913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34" descr="ЦП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4701" y="309634"/>
            <a:ext cx="1244739" cy="10490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5217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16632"/>
            <a:ext cx="5112568" cy="65527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193977"/>
              </p:ext>
            </p:extLst>
          </p:nvPr>
        </p:nvGraphicFramePr>
        <p:xfrm>
          <a:off x="3959932" y="188640"/>
          <a:ext cx="4752528" cy="64008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70143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30.05.2025 – 19.06.2025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 –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«Три Богатыря – храним традиции, строим будущее!»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</a:p>
                    <a:p>
                      <a:pPr algn="ctr"/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81316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23.06.2025 – 13.07.2025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48 900,00 коп. – стандарт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51 000,00 коп. – комфорт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«Малая Родина – большая любовь»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Православная смена: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детей,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посещающих воскресную школу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16.07.2025 – 05.08.2025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«Три Богатыря – храним традиции, строим будущее!»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«Будущие лидеры» - Центр успешного развития «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Брайт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английская смена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08.08.2025 – 28.08.2025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000,00 коп.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«Три Богатыря – храним традиции, строим будущее!»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947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90720" y="188640"/>
          <a:ext cx="3499182" cy="4655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9182">
                  <a:extLst>
                    <a:ext uri="{9D8B030D-6E8A-4147-A177-3AD203B41FA5}">
                      <a16:colId xmlns:a16="http://schemas.microsoft.com/office/drawing/2014/main" val="4139652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857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санаторно – оздоровительный лагерь «Итиль» АО «Санаторий «Итиль»      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657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432010, Ульяновская область,                    г. Ульяновск, Оренбургская ул.,  д. 1                            </a:t>
                      </a: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8(8422)27-83-90</a:t>
                      </a:r>
                      <a:endParaRPr lang="ru-RU" alt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977861"/>
                  </a:ext>
                </a:extLst>
              </a:tr>
              <a:tr h="650385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buhitil@mail.ru</a:t>
                      </a:r>
                      <a:endParaRPr lang="ru-RU" alt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itilsanatorium.ru</a:t>
                      </a:r>
                      <a:endParaRPr lang="ru-RU" alt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en-US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itilsanatorium73</a:t>
                      </a:r>
                      <a:endParaRPr lang="ru-RU" alt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125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Гочиева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Эльвира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Гурбанмагамаевна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8-917-604-25-41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05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810409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83BAE0-FB55-4E10-9FEC-2ED116E1F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326875"/>
            <a:ext cx="1152128" cy="1147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1" y="4437654"/>
            <a:ext cx="1958821" cy="212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3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88641"/>
            <a:ext cx="5112568" cy="38884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230729"/>
              </p:ext>
            </p:extLst>
          </p:nvPr>
        </p:nvGraphicFramePr>
        <p:xfrm>
          <a:off x="3959932" y="400237"/>
          <a:ext cx="4752528" cy="349052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897254805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3579022238"/>
                    </a:ext>
                  </a:extLst>
                </a:gridCol>
              </a:tblGrid>
              <a:tr h="76505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01.07.2025 – 21.07.2025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12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42 609,00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 34 коп.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842"/>
                  </a:ext>
                </a:extLst>
              </a:tr>
              <a:tr h="76505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«Голос нового поколения»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смена, направлена на развитие у детей навыков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экологичного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общения, умения разрешать конфликтные ситуации                         с помощью диалога</a:t>
                      </a:r>
                      <a:endParaRPr lang="ru-RU" sz="1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36709"/>
                  </a:ext>
                </a:extLst>
              </a:tr>
              <a:tr h="76505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24.07.2025 – 13.08.2025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42 609,00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 34 коп.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829"/>
                  </a:ext>
                </a:extLst>
              </a:tr>
              <a:tr h="1021646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«Голос нового поколения»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смена, направлена на развитие у детей навыков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экологичного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общения, умения разрешать конфликтные ситуации                         с помощью диалога</a:t>
                      </a:r>
                      <a:endParaRPr lang="ru-RU" sz="1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1468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578990"/>
              </p:ext>
            </p:extLst>
          </p:nvPr>
        </p:nvGraphicFramePr>
        <p:xfrm>
          <a:off x="189502" y="286043"/>
          <a:ext cx="3500400" cy="4942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0400">
                  <a:extLst>
                    <a:ext uri="{9D8B030D-6E8A-4147-A177-3AD203B41FA5}">
                      <a16:colId xmlns:a16="http://schemas.microsoft.com/office/drawing/2014/main" val="3314773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6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                        «Сосновый бор» ОГАУСО                                         «Социально – реабилитационный центр «Сосновый бор» в р.п. Вешкайма                 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21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433100, Ульяновская область, Вешкаймский район, р.п. Вешкайма,                   Солнечная ул., д. 1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/факс: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8(8424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)2-22-46, 2-12-81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688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gurcvesh@yandex.ru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ogauso-sosnovyibor.ru/</a:t>
                      </a:r>
                      <a:endParaRPr lang="ru-RU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group566804150356680415035438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055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Михеева Елизавета Александровна 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8-903-337-38-47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07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74909"/>
                  </a:ext>
                </a:extLst>
              </a:tr>
            </a:tbl>
          </a:graphicData>
        </a:graphic>
      </p:graphicFrame>
      <p:pic>
        <p:nvPicPr>
          <p:cNvPr id="12" name="Рисунок 11" descr="C:\Users\Мамонова ЛА\Downloads\изображение_viber_2022-12-14_11-25-47-032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7594" y="4905163"/>
            <a:ext cx="1944217" cy="158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82" y="188640"/>
            <a:ext cx="1010053" cy="101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5507</TotalTime>
  <Words>6719</Words>
  <Application>Microsoft Office PowerPoint</Application>
  <PresentationFormat>Экран (4:3)</PresentationFormat>
  <Paragraphs>1117</Paragraphs>
  <Slides>31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Microsoft YaHei</vt:lpstr>
      <vt:lpstr>Arial</vt:lpstr>
      <vt:lpstr>Calibri</vt:lpstr>
      <vt:lpstr>Calibri Light</vt:lpstr>
      <vt:lpstr>等线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kjdfkjhj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user</dc:creator>
  <cp:lastModifiedBy>User</cp:lastModifiedBy>
  <cp:revision>870</cp:revision>
  <cp:lastPrinted>2024-04-27T07:59:18Z</cp:lastPrinted>
  <dcterms:created xsi:type="dcterms:W3CDTF">2021-01-29T05:46:49Z</dcterms:created>
  <dcterms:modified xsi:type="dcterms:W3CDTF">2025-01-13T09:04:20Z</dcterms:modified>
</cp:coreProperties>
</file>